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13.xml" ContentType="application/vnd.openxmlformats-officedocument.presentationml.slide+xml"/>
  <Override PartName="/ppt/slides/slide20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86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72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06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40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40AC4D-2D83-49FC-95E0-89A88067B97C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EA85D-14CA-4F81-BD1D-41EB47BF3A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3EA85D-14CA-4F81-BD1D-41EB47BF3AA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3EA85D-14CA-4F81-BD1D-41EB47BF3AAC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6CA45-FCBA-429E-8040-A76BF844E9B0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9370-FF79-4B65-832C-CADE553B5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6CA45-FCBA-429E-8040-A76BF844E9B0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9370-FF79-4B65-832C-CADE553B5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6CA45-FCBA-429E-8040-A76BF844E9B0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9370-FF79-4B65-832C-CADE553B5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6CA45-FCBA-429E-8040-A76BF844E9B0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9370-FF79-4B65-832C-CADE553B5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6CA45-FCBA-429E-8040-A76BF844E9B0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9370-FF79-4B65-832C-CADE553B5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6CA45-FCBA-429E-8040-A76BF844E9B0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9370-FF79-4B65-832C-CADE553B5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6CA45-FCBA-429E-8040-A76BF844E9B0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9370-FF79-4B65-832C-CADE553B5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6CA45-FCBA-429E-8040-A76BF844E9B0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9370-FF79-4B65-832C-CADE553B5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6CA45-FCBA-429E-8040-A76BF844E9B0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9370-FF79-4B65-832C-CADE553B5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6CA45-FCBA-429E-8040-A76BF844E9B0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9370-FF79-4B65-832C-CADE553B5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6CA45-FCBA-429E-8040-A76BF844E9B0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9370-FF79-4B65-832C-CADE553B5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6CA45-FCBA-429E-8040-A76BF844E9B0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79370-FF79-4B65-832C-CADE553B5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 “Congress shall make no law respecting an establishment of religion…” [1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Amendment]</a:t>
            </a:r>
            <a:endParaRPr lang="en-US" sz="2800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0" y="1752600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This quote from the </a:t>
            </a:r>
            <a:r>
              <a:rPr lang="en-US" sz="4000" i="1" dirty="0" smtClean="0"/>
              <a:t>Bill of Rights</a:t>
            </a:r>
            <a:r>
              <a:rPr lang="en-US" sz="4000" dirty="0" smtClean="0"/>
              <a:t>, best reflects which principle of American Constitutional government?</a:t>
            </a:r>
            <a:endParaRPr lang="en-US" sz="4000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Rule of law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Limited Government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Democratic government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Consent of the governed</a:t>
            </a:r>
          </a:p>
          <a:p>
            <a:pPr marL="514350" indent="-514350">
              <a:buFont typeface="+mj-lt"/>
              <a:buAutoNum type="alphaUcPeriod"/>
            </a:pP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10.  In what type of economic system would this NOT be possible?  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4000" dirty="0" smtClean="0"/>
              <a:t>Command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4000" dirty="0" smtClean="0"/>
              <a:t>Traditional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4000" dirty="0" smtClean="0"/>
              <a:t>Market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4000" dirty="0" smtClean="0"/>
              <a:t>Mixed</a:t>
            </a:r>
            <a:endParaRPr lang="en-US" sz="4000" dirty="0"/>
          </a:p>
        </p:txBody>
      </p:sp>
      <p:pic>
        <p:nvPicPr>
          <p:cNvPr id="17410" name="Picture 2" descr="http://www.homeownermedia.com/images/home_for_sale/home_for_sale_250x2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828800"/>
            <a:ext cx="402251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200" dirty="0" smtClean="0"/>
              <a:t>11.  Examine the headline below.  The event it depicts was necessary because of what principle of American democratic government?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905000"/>
            <a:ext cx="4038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Representative government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Rule of Law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Consent of the Governed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Limited Government</a:t>
            </a:r>
          </a:p>
          <a:p>
            <a:pPr marL="514350" indent="-514350">
              <a:buFont typeface="+mj-lt"/>
              <a:buAutoNum type="alphaUcPeriod"/>
            </a:pPr>
            <a:endParaRPr lang="en-US" sz="3600" b="1" dirty="0"/>
          </a:p>
        </p:txBody>
      </p:sp>
      <p:pic>
        <p:nvPicPr>
          <p:cNvPr id="1026" name="Picture 2" descr="http://ddtreasures.net/images/productimages/KC%20Times2.jpg"/>
          <p:cNvPicPr>
            <a:picLocks noChangeAspect="1" noChangeArrowheads="1"/>
          </p:cNvPicPr>
          <p:nvPr/>
        </p:nvPicPr>
        <p:blipFill>
          <a:blip r:embed="rId2" cstate="print"/>
          <a:srcRect l="14400" r="800" b="12773"/>
          <a:stretch>
            <a:fillRect/>
          </a:stretch>
        </p:blipFill>
        <p:spPr bwMode="auto">
          <a:xfrm>
            <a:off x="4495800" y="1981200"/>
            <a:ext cx="4500154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12.  The poster below is urging which of the following  actions?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Congress to propose a Constitutional Amendment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For a new law to be passed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Ratification of a Constitutional amendment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Participation in a public opinion poll</a:t>
            </a:r>
            <a:endParaRPr lang="en-US" dirty="0"/>
          </a:p>
        </p:txBody>
      </p:sp>
      <p:pic>
        <p:nvPicPr>
          <p:cNvPr id="24578" name="Picture 2" descr="http://4.bp.blogspot.com/_7tR4eNxBAMo/TPvksuZtfEI/AAAAAAAAAAQ/i0mo7AZZB9w/s1600/26th.gif"/>
          <p:cNvPicPr>
            <a:picLocks noChangeAspect="1" noChangeArrowheads="1"/>
          </p:cNvPicPr>
          <p:nvPr/>
        </p:nvPicPr>
        <p:blipFill>
          <a:blip r:embed="rId2" cstate="print"/>
          <a:srcRect l="1264" r="53239"/>
          <a:stretch>
            <a:fillRect/>
          </a:stretch>
        </p:blipFill>
        <p:spPr bwMode="auto">
          <a:xfrm>
            <a:off x="5334000" y="1524000"/>
            <a:ext cx="3048000" cy="51329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13.  Look at the people in the picture below.  They are __.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676400"/>
            <a:ext cx="40386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Beginning the naturalization process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Native born citizens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Undergoing the final step of the naturalization process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Eligible to run for President</a:t>
            </a:r>
            <a:endParaRPr lang="en-US" b="1" dirty="0"/>
          </a:p>
        </p:txBody>
      </p:sp>
      <p:pic>
        <p:nvPicPr>
          <p:cNvPr id="25602" name="Picture 2" descr="http://www.elec-intro.com/EX/05-14-09/new_citizens_oa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81200"/>
            <a:ext cx="45720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14.  The people in this picture are exercising rights protected by ___.  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16</a:t>
            </a:r>
            <a:r>
              <a:rPr lang="en-US" sz="3600" b="1" baseline="30000" dirty="0" smtClean="0"/>
              <a:t>th</a:t>
            </a:r>
            <a:r>
              <a:rPr lang="en-US" sz="3600" b="1" dirty="0" smtClean="0"/>
              <a:t> Amendment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1</a:t>
            </a:r>
            <a:r>
              <a:rPr lang="en-US" sz="3600" b="1" baseline="30000" dirty="0" smtClean="0"/>
              <a:t>st</a:t>
            </a:r>
            <a:r>
              <a:rPr lang="en-US" sz="3600" b="1" dirty="0" smtClean="0"/>
              <a:t> Amendment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5</a:t>
            </a:r>
            <a:r>
              <a:rPr lang="en-US" sz="3600" b="1" baseline="30000" dirty="0" smtClean="0"/>
              <a:t>th</a:t>
            </a:r>
            <a:r>
              <a:rPr lang="en-US" sz="3600" b="1" dirty="0" smtClean="0"/>
              <a:t> Amendment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14</a:t>
            </a:r>
            <a:r>
              <a:rPr lang="en-US" sz="3600" b="1" baseline="30000" dirty="0" smtClean="0"/>
              <a:t>th</a:t>
            </a:r>
            <a:r>
              <a:rPr lang="en-US" sz="3600" b="1" dirty="0" smtClean="0"/>
              <a:t> Amendment</a:t>
            </a:r>
            <a:endParaRPr lang="en-US" sz="3600" b="1" dirty="0"/>
          </a:p>
        </p:txBody>
      </p:sp>
      <p:pic>
        <p:nvPicPr>
          <p:cNvPr id="26626" name="Picture 2" descr="http://blog.mlive.com/grpress/2008/01/large_petitionuse.jpg"/>
          <p:cNvPicPr>
            <a:picLocks noChangeAspect="1" noChangeArrowheads="1"/>
          </p:cNvPicPr>
          <p:nvPr/>
        </p:nvPicPr>
        <p:blipFill>
          <a:blip r:embed="rId2" cstate="print"/>
          <a:srcRect r="31126"/>
          <a:stretch>
            <a:fillRect/>
          </a:stretch>
        </p:blipFill>
        <p:spPr bwMode="auto">
          <a:xfrm>
            <a:off x="152400" y="1676400"/>
            <a:ext cx="4014881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15.  In this political cartoon, Benjamin Franklin is pointing out the weakness of what document? 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09800"/>
            <a:ext cx="4038600" cy="39163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Articles of Confederation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Constitution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Declaration of Independence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Bill of Rights</a:t>
            </a:r>
            <a:endParaRPr lang="en-US" b="1" dirty="0"/>
          </a:p>
        </p:txBody>
      </p:sp>
      <p:pic>
        <p:nvPicPr>
          <p:cNvPr id="27650" name="Picture 2" descr="http://lcweb.loc.gov/exhibits/us.capitol/o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1752600"/>
            <a:ext cx="5427608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200" dirty="0" smtClean="0"/>
              <a:t>16.  The cartoon below illustrates ___, in the system of checks and balances in the Constitution.	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4038600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A way the legislative branch can “check” the executive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A way the executive branch can “check” the legislative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A way the judicial branch can “check” the executive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A way the executive branch can “check” the judicial</a:t>
            </a:r>
          </a:p>
          <a:p>
            <a:pPr marL="514350" indent="-514350">
              <a:buFont typeface="+mj-lt"/>
              <a:buAutoNum type="alphaUcPeriod"/>
            </a:pPr>
            <a:endParaRPr lang="en-US" b="1" dirty="0"/>
          </a:p>
        </p:txBody>
      </p:sp>
      <p:pic>
        <p:nvPicPr>
          <p:cNvPr id="1026" name="Picture 2" descr="http://www.adamzyglis.com/images/cartoon3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981200"/>
            <a:ext cx="4655804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17. Identify what the job of a “lobbyist” is.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1600200"/>
            <a:ext cx="3810000" cy="4525963"/>
          </a:xfrm>
        </p:spPr>
        <p:txBody>
          <a:bodyPr>
            <a:normAutofit fontScale="92500"/>
          </a:bodyPr>
          <a:lstStyle/>
          <a:p>
            <a:pPr marL="742950" indent="-742950">
              <a:buFont typeface="+mj-lt"/>
              <a:buAutoNum type="alphaUcPeriod"/>
            </a:pPr>
            <a:r>
              <a:rPr lang="en-US" sz="3200" b="1" dirty="0" smtClean="0"/>
              <a:t>To raise money for candidates</a:t>
            </a:r>
          </a:p>
          <a:p>
            <a:pPr marL="742950" indent="-742950">
              <a:buFont typeface="+mj-lt"/>
              <a:buAutoNum type="alphaUcPeriod"/>
            </a:pPr>
            <a:r>
              <a:rPr lang="en-US" sz="3200" b="1" dirty="0" smtClean="0"/>
              <a:t>To clean the lobby</a:t>
            </a:r>
          </a:p>
          <a:p>
            <a:pPr marL="742950" indent="-742950">
              <a:buFont typeface="+mj-lt"/>
              <a:buAutoNum type="alphaUcPeriod"/>
            </a:pPr>
            <a:r>
              <a:rPr lang="en-US" sz="3200" b="1" dirty="0" smtClean="0"/>
              <a:t>To campaign for members of Congress</a:t>
            </a:r>
          </a:p>
          <a:p>
            <a:pPr marL="742950" indent="-742950">
              <a:buFont typeface="+mj-lt"/>
              <a:buAutoNum type="alphaUcPeriod"/>
            </a:pPr>
            <a:r>
              <a:rPr lang="en-US" sz="3200" b="1" dirty="0" smtClean="0"/>
              <a:t>To convince legislators to pass new laws</a:t>
            </a:r>
          </a:p>
          <a:p>
            <a:pPr marL="742950" indent="-742950">
              <a:buFont typeface="+mj-lt"/>
              <a:buAutoNum type="alphaUcPeriod"/>
            </a:pPr>
            <a:endParaRPr lang="en-US" sz="3200" b="1" dirty="0"/>
          </a:p>
        </p:txBody>
      </p:sp>
      <p:pic>
        <p:nvPicPr>
          <p:cNvPr id="1026" name="Picture 2" descr="http://apgovernment2010.yolasite.com/resources/lobbyin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81200"/>
            <a:ext cx="4856618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200" dirty="0" smtClean="0"/>
              <a:t>18.   The newspaper below illustrates ___, in the system of checks and balances in the Constitution.  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A way the legislative branch can “check” the executive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A way the executive branch can “check” the legislative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A way the judicial branch can “check” the executive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A way the executive branch can “check” the judicial</a:t>
            </a:r>
          </a:p>
          <a:p>
            <a:endParaRPr lang="en-US" dirty="0"/>
          </a:p>
        </p:txBody>
      </p:sp>
      <p:pic>
        <p:nvPicPr>
          <p:cNvPr id="30722" name="Picture 2" descr="http://www.washingtonpost.com/wp-srv/politics/images/daily/front1220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3810000" cy="49346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19.  Use the cartoon below to identify what process expressed in the Constitution 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600200"/>
            <a:ext cx="4038600" cy="452596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Congress sends a budget to the President for his approval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The President prepares a budget that must be approved by Congress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The government must borrow money to pay for all its expenses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The federal budget has grown larger over the years</a:t>
            </a:r>
            <a:endParaRPr lang="en-US" sz="2400" dirty="0"/>
          </a:p>
        </p:txBody>
      </p:sp>
      <p:pic>
        <p:nvPicPr>
          <p:cNvPr id="33794" name="Picture 2" descr="http://0.tqn.com/d/politicalhumor/1/0/B/f/2/Cant-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828800"/>
            <a:ext cx="4556488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/>
              <a:t>2.  The picture below illustrates the origin of what principle of American Constitutional government?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Limited government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Rule of law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Representative government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Majority rule with minority rights</a:t>
            </a:r>
            <a:endParaRPr lang="en-US" sz="3600" b="1" dirty="0"/>
          </a:p>
        </p:txBody>
      </p:sp>
      <p:pic>
        <p:nvPicPr>
          <p:cNvPr id="5" name="Picture 2" descr="http://upload.wikimedia.org/wikipedia/commons/thumb/a/a3/Maccari-Cicero.jpg/400px-Maccari-Cicero.jpg"/>
          <p:cNvPicPr>
            <a:picLocks noChangeAspect="1" noChangeArrowheads="1"/>
          </p:cNvPicPr>
          <p:nvPr/>
        </p:nvPicPr>
        <p:blipFill>
          <a:blip r:embed="rId2" cstate="print"/>
          <a:srcRect r="24411"/>
          <a:stretch>
            <a:fillRect/>
          </a:stretch>
        </p:blipFill>
        <p:spPr bwMode="auto">
          <a:xfrm>
            <a:off x="228600" y="2120152"/>
            <a:ext cx="4267200" cy="35141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/>
              <a:t>20.  Look at the promotional screen shot from CNN displayed below.  It best illustrates which of the following statements?  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676400"/>
            <a:ext cx="4038600" cy="47545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Presidential election are held every 4 years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Democratic party usually wins Presidential elections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mass media offers a forum for viewpoints to be communicated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media writes editorials about current political issues</a:t>
            </a:r>
            <a:endParaRPr lang="en-US" dirty="0"/>
          </a:p>
        </p:txBody>
      </p:sp>
      <p:pic>
        <p:nvPicPr>
          <p:cNvPr id="34818" name="Picture 2" descr="http://i.l.cnn.net/cnn/2008/images/01/11/art.sc.debate.cn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057400"/>
            <a:ext cx="4673598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/>
              <a:t>21. Look at the graph below.  It illustrates what about the fact that Peter Schumlin won the election for Governor?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1600200"/>
            <a:ext cx="3810000" cy="48768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Schumlin was the best candidate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Women candidates cannot win in Vermont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Wealthy candidates have an advantage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Money is not an important factor that determines the outcome of elections</a:t>
            </a:r>
            <a:endParaRPr lang="en-US" b="1" dirty="0"/>
          </a:p>
        </p:txBody>
      </p:sp>
      <p:pic>
        <p:nvPicPr>
          <p:cNvPr id="35842" name="Picture 2" descr="http://4.bp.blogspot.com/_fn7gDCDnXPo/S9Hz8IjktbI/AAAAAAAAAEs/ZZyLUH8ikTs/s1600/Picture3.jpg"/>
          <p:cNvPicPr>
            <a:picLocks noChangeAspect="1" noChangeArrowheads="1"/>
          </p:cNvPicPr>
          <p:nvPr/>
        </p:nvPicPr>
        <p:blipFill>
          <a:blip r:embed="rId2" cstate="print"/>
          <a:srcRect l="10800" r="10513"/>
          <a:stretch>
            <a:fillRect/>
          </a:stretch>
        </p:blipFill>
        <p:spPr bwMode="auto">
          <a:xfrm>
            <a:off x="228600" y="1371600"/>
            <a:ext cx="4648200" cy="5012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22.  The pictures below best illustrate which of the following?  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Ways students can participate in the democratic process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Work ethic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You must be a registered voter to participate in the democratic process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18 is the minimum age to vote in the U.S.</a:t>
            </a:r>
            <a:endParaRPr lang="en-US" b="1" dirty="0"/>
          </a:p>
        </p:txBody>
      </p:sp>
      <p:pic>
        <p:nvPicPr>
          <p:cNvPr id="36866" name="Picture 2" descr="http://hphotos-snc3.fbcdn.net/hs138.snc3/18551_258112613220_222346133220_3149756_4000482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76400"/>
            <a:ext cx="3581400" cy="2680121"/>
          </a:xfrm>
          <a:prstGeom prst="rect">
            <a:avLst/>
          </a:prstGeom>
          <a:noFill/>
        </p:spPr>
      </p:pic>
      <p:pic>
        <p:nvPicPr>
          <p:cNvPr id="36868" name="Picture 4" descr="http://www.killercampaigning.com/wp-content/uploads/2010/06/kids_voting-210x300.jpg"/>
          <p:cNvPicPr>
            <a:picLocks noChangeAspect="1" noChangeArrowheads="1"/>
          </p:cNvPicPr>
          <p:nvPr/>
        </p:nvPicPr>
        <p:blipFill>
          <a:blip r:embed="rId4" cstate="print"/>
          <a:srcRect l="15238" t="14667" b="10667"/>
          <a:stretch>
            <a:fillRect/>
          </a:stretch>
        </p:blipFill>
        <p:spPr bwMode="auto">
          <a:xfrm>
            <a:off x="1600200" y="4419600"/>
            <a:ext cx="1756002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23.  The picture below best illustrates which economic principle?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2057400"/>
            <a:ext cx="4038600" cy="40687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Labor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Scarcity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Incentives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Opportunity cost</a:t>
            </a:r>
            <a:endParaRPr lang="en-US" sz="3600" b="1" dirty="0"/>
          </a:p>
        </p:txBody>
      </p:sp>
      <p:pic>
        <p:nvPicPr>
          <p:cNvPr id="37890" name="Picture 2" descr="http://www.elanvacations.com/wp-content/uploads/2011/05/gas_pric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905000"/>
            <a:ext cx="4669829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24.  The picture below illustrates an example of a(n) ___.  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Incentive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Scarcity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Supply and demand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Command economy</a:t>
            </a:r>
            <a:endParaRPr lang="en-US" sz="3600" b="1" dirty="0"/>
          </a:p>
        </p:txBody>
      </p:sp>
      <p:pic>
        <p:nvPicPr>
          <p:cNvPr id="39938" name="Picture 2" descr="http://wallingfordwired.com/wp-content/uploads/2009/08/8000_tax_cred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05000"/>
            <a:ext cx="4497693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25. The political cartoon illustrates what fact about government tax policy? 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Higher taxes leads to more government spending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Lower taxes are good for everyone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Higher taxes reduces funds for private and business spending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Higher taxes reduces the national debt</a:t>
            </a:r>
          </a:p>
          <a:p>
            <a:pPr marL="514350" indent="-514350">
              <a:buFont typeface="+mj-lt"/>
              <a:buAutoNum type="alphaUcPeriod"/>
            </a:pPr>
            <a:endParaRPr lang="en-US" b="1" dirty="0"/>
          </a:p>
        </p:txBody>
      </p:sp>
      <p:pic>
        <p:nvPicPr>
          <p:cNvPr id="40962" name="Picture 2" descr="http://libertyfeatures.com/wp-content/uploads/2009/10/tax-the-rich.png"/>
          <p:cNvPicPr>
            <a:picLocks noChangeAspect="1" noChangeArrowheads="1"/>
          </p:cNvPicPr>
          <p:nvPr/>
        </p:nvPicPr>
        <p:blipFill>
          <a:blip r:embed="rId2" cstate="print"/>
          <a:srcRect b="24943"/>
          <a:stretch>
            <a:fillRect/>
          </a:stretch>
        </p:blipFill>
        <p:spPr bwMode="auto">
          <a:xfrm>
            <a:off x="4724400" y="1828800"/>
            <a:ext cx="4162425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/>
              <a:t>26.  This political cartoon is expressing the point of view that President Obama’s health care reform law should be stopped by the ___.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0" y="2362200"/>
            <a:ext cx="3810000" cy="39163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3200" b="1" dirty="0" smtClean="0"/>
              <a:t>1</a:t>
            </a:r>
            <a:r>
              <a:rPr lang="en-US" sz="3200" b="1" baseline="30000" dirty="0" smtClean="0"/>
              <a:t>st</a:t>
            </a:r>
            <a:r>
              <a:rPr lang="en-US" sz="3200" b="1" dirty="0" smtClean="0"/>
              <a:t> amendment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200" b="1" dirty="0" smtClean="0"/>
              <a:t>10th amendment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200" b="1" dirty="0" smtClean="0"/>
              <a:t>14</a:t>
            </a:r>
            <a:r>
              <a:rPr lang="en-US" sz="3200" b="1" baseline="30000" dirty="0" smtClean="0"/>
              <a:t>th</a:t>
            </a:r>
            <a:r>
              <a:rPr lang="en-US" sz="3200" b="1" dirty="0" smtClean="0"/>
              <a:t> amendment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200" b="1" dirty="0" smtClean="0"/>
              <a:t>16</a:t>
            </a:r>
            <a:r>
              <a:rPr lang="en-US" sz="3200" b="1" baseline="30000" dirty="0" smtClean="0"/>
              <a:t>th</a:t>
            </a:r>
            <a:r>
              <a:rPr lang="en-US" sz="3200" b="1" dirty="0" smtClean="0"/>
              <a:t> amendment</a:t>
            </a:r>
            <a:endParaRPr lang="en-US" sz="3200" b="1" dirty="0"/>
          </a:p>
        </p:txBody>
      </p:sp>
      <p:pic>
        <p:nvPicPr>
          <p:cNvPr id="41986" name="Picture 2" descr="http://3.bp.blogspot.com/_gMuPB9qDTwA/TFwQHinHoSI/AAAAAAAAAJk/q7RUrCYxlPI/s1600/oamacare+missouri+cartoon.jpg"/>
          <p:cNvPicPr>
            <a:picLocks noChangeAspect="1" noChangeArrowheads="1"/>
          </p:cNvPicPr>
          <p:nvPr/>
        </p:nvPicPr>
        <p:blipFill>
          <a:blip r:embed="rId2" cstate="print"/>
          <a:srcRect l="7262" r="5598"/>
          <a:stretch>
            <a:fillRect/>
          </a:stretch>
        </p:blipFill>
        <p:spPr bwMode="auto">
          <a:xfrm>
            <a:off x="152400" y="1981200"/>
            <a:ext cx="4918842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/>
              <a:t>27.  Which federal executive branch agency would be most likely to deal with the situation in the picture below?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905000"/>
            <a:ext cx="4038600" cy="42211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4000" dirty="0" smtClean="0"/>
              <a:t>EPA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4000" dirty="0" smtClean="0"/>
              <a:t>FTC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4000" dirty="0" smtClean="0"/>
              <a:t>FCC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4000" dirty="0" smtClean="0"/>
              <a:t>IRS</a:t>
            </a:r>
            <a:endParaRPr lang="en-US" sz="4000" dirty="0"/>
          </a:p>
        </p:txBody>
      </p:sp>
      <p:pic>
        <p:nvPicPr>
          <p:cNvPr id="43010" name="Picture 2" descr="http://www.gulfspilloil.com/wp-content/uploads/2011/02/1297893627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600200"/>
            <a:ext cx="6619875" cy="4961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3152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28. The caption identifies the man pictured as a(n) __.  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4000" b="1" dirty="0" smtClean="0"/>
              <a:t>Sole proprietor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4000" b="1" dirty="0" smtClean="0"/>
              <a:t>Partner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4000" b="1" dirty="0" smtClean="0"/>
              <a:t>consumer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4000" b="1" dirty="0" smtClean="0"/>
              <a:t>entrepreneur</a:t>
            </a:r>
          </a:p>
        </p:txBody>
      </p:sp>
      <p:pic>
        <p:nvPicPr>
          <p:cNvPr id="44034" name="Picture 2" descr="http://images.forbes.com/images/2004/03/12/walt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3779520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200" dirty="0" smtClean="0"/>
              <a:t>29.  Assuming this is taking place in Virginia Beach, if he was caught and arrested, this man would be put on trial in ___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905000"/>
            <a:ext cx="4038600" cy="4221163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Federal District Court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Virginia Circuit Court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Virginia District Court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Small Claims Court</a:t>
            </a:r>
            <a:endParaRPr lang="en-US" sz="3600" b="1" dirty="0"/>
          </a:p>
        </p:txBody>
      </p:sp>
      <p:pic>
        <p:nvPicPr>
          <p:cNvPr id="45058" name="Picture 2" descr="http://media.nola.com/crime_impact/photo/armed-robbery-photosjpg-daa6da29329c4124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905000"/>
            <a:ext cx="4470399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 smtClean="0"/>
              <a:t>3.  “…certain unalienable rights, that among these are life, liberty, and the pursuit of happiness.  That to secure these rights, Governments are instituted among men…”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000" dirty="0" smtClean="0"/>
              <a:t>This quote from the </a:t>
            </a:r>
            <a:r>
              <a:rPr lang="en-US" sz="4000" i="1" dirty="0" smtClean="0"/>
              <a:t>Declaration of Independence</a:t>
            </a:r>
            <a:r>
              <a:rPr lang="en-US" sz="4000" dirty="0" smtClean="0"/>
              <a:t>, best reflects which principle of American Constitutional government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14800" cy="50292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Rule of law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Limited Government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Democratic government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Consent of the governed</a:t>
            </a:r>
          </a:p>
          <a:p>
            <a:pPr marL="742950" indent="-742950">
              <a:buFont typeface="+mj-lt"/>
              <a:buAutoNum type="alphaUcPeriod"/>
            </a:pP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30.  This picture is most likely taking place in…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2057400"/>
            <a:ext cx="4038600" cy="40687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Supreme Court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Circuit Court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Court of Appeals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Juvenile and Domestic relations court</a:t>
            </a:r>
            <a:endParaRPr lang="en-US" sz="3600" b="1" dirty="0"/>
          </a:p>
        </p:txBody>
      </p:sp>
      <p:pic>
        <p:nvPicPr>
          <p:cNvPr id="46082" name="Picture 2" descr="http://www.faithandfacts.com/wp-content/uploads/2009/06/teencri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81200"/>
            <a:ext cx="4368798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pPr algn="l"/>
            <a:r>
              <a:rPr lang="en-US" sz="2800" smtClean="0"/>
              <a:t>31</a:t>
            </a:r>
            <a:r>
              <a:rPr lang="en-US" sz="2800" smtClean="0"/>
              <a:t>.  </a:t>
            </a:r>
            <a:r>
              <a:rPr lang="en-US" sz="2800" dirty="0" smtClean="0"/>
              <a:t>Evaluate the map of the 2000 Presidential election to determine which of the following statements is true.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4724400"/>
            <a:ext cx="8915400" cy="2133600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Texas has 30 members in the House of Representatives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If West Virginia would have voted for Gore, he would have won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The winner of the popular vote does not always win the Presidency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/>
              <a:t>All of the above</a:t>
            </a:r>
            <a:endParaRPr lang="en-US" sz="2400" dirty="0"/>
          </a:p>
        </p:txBody>
      </p:sp>
      <p:pic>
        <p:nvPicPr>
          <p:cNvPr id="29700" name="Picture 4" descr="http://www.wikinfo.org/upload/e/ed/ElectoralCollege2000-Lar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990600"/>
            <a:ext cx="6781800" cy="36420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4.  These people are exercising rights protected by which document?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Virginia Declaration of Rights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Bill of Rights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Articles of Confederation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Virginia Statute for Religious Freedom</a:t>
            </a:r>
            <a:endParaRPr lang="en-US" b="1" dirty="0"/>
          </a:p>
        </p:txBody>
      </p:sp>
      <p:pic>
        <p:nvPicPr>
          <p:cNvPr id="1026" name="Picture 2" descr="http://intoxination.net/files/pictures/2009/04/slide_1368_19773_large_thumb.jpg"/>
          <p:cNvPicPr>
            <a:picLocks noChangeAspect="1" noChangeArrowheads="1"/>
          </p:cNvPicPr>
          <p:nvPr/>
        </p:nvPicPr>
        <p:blipFill>
          <a:blip r:embed="rId2" cstate="print"/>
          <a:srcRect r="38843"/>
          <a:stretch>
            <a:fillRect/>
          </a:stretch>
        </p:blipFill>
        <p:spPr bwMode="auto">
          <a:xfrm>
            <a:off x="380999" y="1524000"/>
            <a:ext cx="3925487" cy="46814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5.  I</a:t>
            </a:r>
            <a:r>
              <a:rPr lang="en-US" sz="2000" dirty="0" smtClean="0"/>
              <a:t> That all men are by nature equally free and independent, and have certain inherent rights, of which, when they enter into a state of society, they cannot, by any compact, deprive or divest their posterity; namely, the enjoyment of life and liberty, with the means of acquiring and possessing property, and pursuing and obtaining happiness and safety. </a:t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Article I of the Virginia Declaration of rights clearly shows that it served as an influence on what later document?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Constitution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Virginia Statute for freedom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Magna Carta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b="1" dirty="0" smtClean="0"/>
              <a:t>Declaration of Independence</a:t>
            </a:r>
          </a:p>
          <a:p>
            <a:pPr marL="514350" indent="-514350">
              <a:buFont typeface="+mj-lt"/>
              <a:buAutoNum type="alphaUcPeriod"/>
            </a:pP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6.  This definition of American citizenship comes from: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4000" b="1" dirty="0" smtClean="0"/>
              <a:t>Congress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4000" b="1" dirty="0" smtClean="0"/>
              <a:t>Declaration of Independence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4000" b="1" dirty="0" smtClean="0"/>
              <a:t>14</a:t>
            </a:r>
            <a:r>
              <a:rPr lang="en-US" sz="4000" b="1" baseline="30000" dirty="0" smtClean="0"/>
              <a:t>th</a:t>
            </a:r>
            <a:r>
              <a:rPr lang="en-US" sz="4000" b="1" dirty="0" smtClean="0"/>
              <a:t> Amendment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4000" b="1" dirty="0" smtClean="0"/>
              <a:t>5</a:t>
            </a:r>
            <a:r>
              <a:rPr lang="en-US" sz="4000" b="1" baseline="30000" dirty="0" smtClean="0"/>
              <a:t>th</a:t>
            </a:r>
            <a:r>
              <a:rPr lang="en-US" sz="4000" b="1" dirty="0" smtClean="0"/>
              <a:t> Amendment</a:t>
            </a:r>
            <a:endParaRPr lang="en-US" sz="4000" b="1" dirty="0"/>
          </a:p>
        </p:txBody>
      </p:sp>
      <p:pic>
        <p:nvPicPr>
          <p:cNvPr id="5" name="Picture 8" descr="http://media.katu.com/images/080410_immigration-debate_14th_amendment.jpg"/>
          <p:cNvPicPr>
            <a:picLocks noChangeAspect="1" noChangeArrowheads="1"/>
          </p:cNvPicPr>
          <p:nvPr/>
        </p:nvPicPr>
        <p:blipFill>
          <a:blip r:embed="rId2" cstate="print"/>
          <a:srcRect l="14686" r="18411"/>
          <a:stretch>
            <a:fillRect/>
          </a:stretch>
        </p:blipFill>
        <p:spPr bwMode="auto">
          <a:xfrm>
            <a:off x="457200" y="1828800"/>
            <a:ext cx="3803374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7.  The picture below show an American citizen exercising one of her  ____. 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lphaUcPeriod"/>
            </a:pPr>
            <a:r>
              <a:rPr lang="en-US" sz="3600" dirty="0" smtClean="0"/>
              <a:t>Duties</a:t>
            </a:r>
          </a:p>
          <a:p>
            <a:pPr marL="742950" indent="-742950">
              <a:buFont typeface="+mj-lt"/>
              <a:buAutoNum type="alphaUcPeriod"/>
            </a:pPr>
            <a:r>
              <a:rPr lang="en-US" sz="3600" dirty="0" smtClean="0"/>
              <a:t>Responsibilities</a:t>
            </a:r>
          </a:p>
          <a:p>
            <a:pPr marL="742950" indent="-742950">
              <a:buFont typeface="+mj-lt"/>
              <a:buAutoNum type="alphaUcPeriod"/>
            </a:pPr>
            <a:r>
              <a:rPr lang="en-US" sz="3600" dirty="0" smtClean="0"/>
              <a:t>1</a:t>
            </a:r>
            <a:r>
              <a:rPr lang="en-US" sz="3600" baseline="30000" dirty="0" smtClean="0"/>
              <a:t>st</a:t>
            </a:r>
            <a:r>
              <a:rPr lang="en-US" sz="3600" dirty="0" smtClean="0"/>
              <a:t> Amendment rights</a:t>
            </a:r>
          </a:p>
          <a:p>
            <a:pPr marL="742950" indent="-742950">
              <a:buFont typeface="+mj-lt"/>
              <a:buAutoNum type="alphaUcPeriod"/>
            </a:pPr>
            <a:r>
              <a:rPr lang="en-US" sz="3600" dirty="0" smtClean="0"/>
              <a:t>Natural rights</a:t>
            </a:r>
          </a:p>
        </p:txBody>
      </p:sp>
      <p:pic>
        <p:nvPicPr>
          <p:cNvPr id="5" name="Picture 2" descr="http://tedger.com/wp-content/uploads/2008/07/diebold_voting_machi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945402"/>
            <a:ext cx="3524250" cy="44230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/>
              <a:t>8. These government agents are carrying out which goal found in the Preamble to the Constitution?  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3600" dirty="0" smtClean="0"/>
              <a:t>All men are created equal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dirty="0" smtClean="0"/>
              <a:t>Form a more perfect union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dirty="0" smtClean="0"/>
              <a:t>Ensure domestic tranquility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600" dirty="0" smtClean="0"/>
              <a:t>Consent of the governed</a:t>
            </a:r>
            <a:endParaRPr lang="en-US" sz="3600" dirty="0"/>
          </a:p>
        </p:txBody>
      </p:sp>
      <p:pic>
        <p:nvPicPr>
          <p:cNvPr id="5" name="Picture 17" descr="robert-ferro-cuban-exile-arrest"/>
          <p:cNvPicPr>
            <a:picLocks noChangeAspect="1" noChangeArrowheads="1"/>
          </p:cNvPicPr>
          <p:nvPr/>
        </p:nvPicPr>
        <p:blipFill>
          <a:blip r:embed="rId2" cstate="print"/>
          <a:srcRect l="10041" r="9627"/>
          <a:stretch>
            <a:fillRect/>
          </a:stretch>
        </p:blipFill>
        <p:spPr bwMode="auto">
          <a:xfrm>
            <a:off x="228600" y="1828800"/>
            <a:ext cx="4343400" cy="3730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9.   This government worker most likely is employed by which level of government?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76400"/>
            <a:ext cx="4038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4000" dirty="0" smtClean="0"/>
              <a:t>Federal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4000" dirty="0" smtClean="0"/>
              <a:t>State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4000" dirty="0" smtClean="0"/>
              <a:t>Local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4000" dirty="0" smtClean="0"/>
              <a:t>United Nations</a:t>
            </a:r>
          </a:p>
          <a:p>
            <a:pPr marL="514350" indent="-514350">
              <a:buNone/>
            </a:pPr>
            <a:endParaRPr lang="en-US" sz="4000" dirty="0"/>
          </a:p>
        </p:txBody>
      </p:sp>
      <p:pic>
        <p:nvPicPr>
          <p:cNvPr id="5" name="Picture 6" descr="17f5daa16e96b2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28800"/>
            <a:ext cx="41148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E3C3F9E90C884C80050D0F153243D1" ma:contentTypeVersion="0" ma:contentTypeDescription="Create a new document." ma:contentTypeScope="" ma:versionID="985ba0cf55f7d187582e2b0435f7883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f182d22d1788fc550c5f914e2fbbdd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DB4D3E5-FDFC-4EA1-A76A-2589C1D6F1CB}"/>
</file>

<file path=customXml/itemProps2.xml><?xml version="1.0" encoding="utf-8"?>
<ds:datastoreItem xmlns:ds="http://schemas.openxmlformats.org/officeDocument/2006/customXml" ds:itemID="{BAE81833-D9CD-4913-9230-DDEAA62BEF11}"/>
</file>

<file path=customXml/itemProps3.xml><?xml version="1.0" encoding="utf-8"?>
<ds:datastoreItem xmlns:ds="http://schemas.openxmlformats.org/officeDocument/2006/customXml" ds:itemID="{0139F310-131D-475C-B0F0-AD1C40B1C809}"/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1165</Words>
  <Application>Microsoft Office PowerPoint</Application>
  <PresentationFormat>On-screen Show (4:3)</PresentationFormat>
  <Paragraphs>160</Paragraphs>
  <Slides>31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1.  “Congress shall make no law respecting an establishment of religion…” [1st Amendment]</vt:lpstr>
      <vt:lpstr>2.  The picture below illustrates the origin of what principle of American Constitutional government?</vt:lpstr>
      <vt:lpstr>3.  “…certain unalienable rights, that among these are life, liberty, and the pursuit of happiness.  That to secure these rights, Governments are instituted among men…”</vt:lpstr>
      <vt:lpstr>4.  These people are exercising rights protected by which document?</vt:lpstr>
      <vt:lpstr>5.  I That all men are by nature equally free and independent, and have certain inherent rights, of which, when they enter into a state of society, they cannot, by any compact, deprive or divest their posterity; namely, the enjoyment of life and liberty, with the means of acquiring and possessing property, and pursuing and obtaining happiness and safety.  </vt:lpstr>
      <vt:lpstr>6.  This definition of American citizenship comes from:</vt:lpstr>
      <vt:lpstr>7.  The picture below show an American citizen exercising one of her  ____.  </vt:lpstr>
      <vt:lpstr>8. These government agents are carrying out which goal found in the Preamble to the Constitution?  </vt:lpstr>
      <vt:lpstr>9.   This government worker most likely is employed by which level of government?</vt:lpstr>
      <vt:lpstr>10.  In what type of economic system would this NOT be possible?  </vt:lpstr>
      <vt:lpstr>11.  Examine the headline below.  The event it depicts was necessary because of what principle of American democratic government?</vt:lpstr>
      <vt:lpstr>12.  The poster below is urging which of the following  actions?</vt:lpstr>
      <vt:lpstr>13.  Look at the people in the picture below.  They are __.</vt:lpstr>
      <vt:lpstr>14.  The people in this picture are exercising rights protected by ___.  </vt:lpstr>
      <vt:lpstr>15.  In this political cartoon, Benjamin Franklin is pointing out the weakness of what document?  </vt:lpstr>
      <vt:lpstr>16.  The cartoon below illustrates ___, in the system of checks and balances in the Constitution. </vt:lpstr>
      <vt:lpstr>17. Identify what the job of a “lobbyist” is.</vt:lpstr>
      <vt:lpstr>18.   The newspaper below illustrates ___, in the system of checks and balances in the Constitution.  </vt:lpstr>
      <vt:lpstr>19.  Use the cartoon below to identify what process expressed in the Constitution  </vt:lpstr>
      <vt:lpstr>20.  Look at the promotional screen shot from CNN displayed below.  It best illustrates which of the following statements?  </vt:lpstr>
      <vt:lpstr>21. Look at the graph below.  It illustrates what about the fact that Peter Schumlin won the election for Governor?</vt:lpstr>
      <vt:lpstr>22.  The pictures below best illustrate which of the following?  </vt:lpstr>
      <vt:lpstr>23.  The picture below best illustrates which economic principle? </vt:lpstr>
      <vt:lpstr>24.  The picture below illustrates an example of a(n) ___.  </vt:lpstr>
      <vt:lpstr>25. The political cartoon illustrates what fact about government tax policy?  </vt:lpstr>
      <vt:lpstr>26.  This political cartoon is expressing the point of view that President Obama’s health care reform law should be stopped by the ___.</vt:lpstr>
      <vt:lpstr>27.  Which federal executive branch agency would be most likely to deal with the situation in the picture below? </vt:lpstr>
      <vt:lpstr>28. The caption identifies the man pictured as a(n) __.  </vt:lpstr>
      <vt:lpstr>29.  Assuming this is taking place in Virginia Beach, if he was caught and arrested, this man would be put on trial in ___</vt:lpstr>
      <vt:lpstr>30.  This picture is most likely taking place in…</vt:lpstr>
      <vt:lpstr>31.  Evaluate the map of the 2000 Presidential election to determine which of the following statements is true.</vt:lpstr>
    </vt:vector>
  </TitlesOfParts>
  <Company>Virginia Beach City Public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“Congress shall make no law respecting an establishment of religion…” [1st Amendment]</dc:title>
  <dc:creator>SAGAMI</dc:creator>
  <cp:lastModifiedBy>SAGAMI</cp:lastModifiedBy>
  <cp:revision>67</cp:revision>
  <dcterms:created xsi:type="dcterms:W3CDTF">2011-05-24T17:57:29Z</dcterms:created>
  <dcterms:modified xsi:type="dcterms:W3CDTF">2011-05-26T15:57:38Z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0x0101002BE3C3F9E90C884C80050D0F153243D1</vt:lpwstr>
  </property>
</Properties>
</file>